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7" r:id="rId1"/>
  </p:sldMasterIdLst>
  <p:notesMasterIdLst>
    <p:notesMasterId r:id="rId77"/>
  </p:notesMasterIdLst>
  <p:sldIdLst>
    <p:sldId id="256" r:id="rId2"/>
    <p:sldId id="265" r:id="rId3"/>
    <p:sldId id="264" r:id="rId4"/>
    <p:sldId id="266" r:id="rId5"/>
    <p:sldId id="267" r:id="rId6"/>
    <p:sldId id="269" r:id="rId7"/>
    <p:sldId id="268" r:id="rId8"/>
    <p:sldId id="276" r:id="rId9"/>
    <p:sldId id="277" r:id="rId10"/>
    <p:sldId id="257" r:id="rId11"/>
    <p:sldId id="270" r:id="rId12"/>
    <p:sldId id="271" r:id="rId13"/>
    <p:sldId id="274" r:id="rId14"/>
    <p:sldId id="258" r:id="rId15"/>
    <p:sldId id="335" r:id="rId16"/>
    <p:sldId id="33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40" r:id="rId33"/>
    <p:sldId id="296" r:id="rId34"/>
    <p:sldId id="298" r:id="rId35"/>
    <p:sldId id="299" r:id="rId36"/>
    <p:sldId id="341" r:id="rId37"/>
    <p:sldId id="342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43" r:id="rId49"/>
    <p:sldId id="344" r:id="rId50"/>
    <p:sldId id="345" r:id="rId51"/>
    <p:sldId id="346" r:id="rId52"/>
    <p:sldId id="316" r:id="rId53"/>
    <p:sldId id="259" r:id="rId54"/>
    <p:sldId id="332" r:id="rId55"/>
    <p:sldId id="333" r:id="rId56"/>
    <p:sldId id="334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262" r:id="rId72"/>
    <p:sldId id="263" r:id="rId73"/>
    <p:sldId id="338" r:id="rId74"/>
    <p:sldId id="337" r:id="rId75"/>
    <p:sldId id="347" r:id="rId7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78"/>
      <p:italic r:id="rId79"/>
    </p:embeddedFont>
    <p:embeddedFont>
      <p:font typeface="Roboto Condensed" panose="020B0604020202020204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C8694-7920-4E62-81EE-044B22D76EF8}" v="85" dt="2018-04-16T09:18:44.544"/>
    <p1510:client id="{89D903BC-3092-4F3A-9E8C-3E534CB56D9A}" v="11" dt="2018-04-15T16:44:22.287"/>
    <p1510:client id="{E5B1610C-738F-4930-9D85-C53062529B85}" v="39" dt="2018-04-15T22:23:44.789"/>
    <p1510:client id="{5347C41A-FE7B-3045-B64B-7AA86BBE279E}" v="721" dt="2018-04-16T08:33:29.629"/>
    <p1510:client id="{9B2CB358-9D3A-49E6-AB26-BC232B9BEB05}" v="131" dt="2018-04-16T06:38:26.486"/>
    <p1510:client id="{8C0E1C4A-1D28-4A61-9CD0-1FC1B16D0AF9}" v="67" dt="2018-04-15T17:39:39.950"/>
    <p1510:client id="{0786CBAF-C0CB-4D87-A276-C365A109BC2A}" v="2" dt="2018-04-16T03:21:42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C217-B172-EF4B-AD65-EEB5BFC4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32C16-AA94-4B42-BF54-AB303FE74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F676-7CF6-AF41-B811-5D18642E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9C367-CAC0-7449-BDF1-D1EE6EA3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055FF-C745-B844-814B-6BD82B2E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136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8C40-E9EC-0849-803F-49D9F20C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27CE7-6E27-C448-88EA-B7546B9A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449BE-AC2D-CD46-9C7C-82FDCC43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F2F9-8E52-A146-83FA-E1734A82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14616-E0D3-9142-B90B-74983CAA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342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7D109-D4BE-314A-B06E-60E61EBAA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E6FCD-A3F0-9546-8A00-C1FBD256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9B93-4657-724D-B80A-E52BB8A3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5C951-CD77-7740-965A-39902534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9A96-2D5F-1E45-B072-7E513B54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218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Font typeface="Roboto Condensed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○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■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■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■"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27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3998-5E0D-D24F-AD10-E2E0A8FD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E993-E0B5-0E41-AFFA-1E55A3A4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15AB-29D1-574F-B36D-3FE648E6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3325D-67C7-3B49-AAE4-F9544B78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098D4-8685-F243-89BE-E6F0AE1C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094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5B1E-584B-CE4C-8FD8-62A3BE1B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4B4B4-62BD-BF42-94A6-CC23B0D85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223FE-6202-BF46-B7AB-A89334D5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6B42-4EC9-7944-9B2A-25AD1B00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468F-4FB3-0E4D-9298-2E1EBA4B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381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F04E-0D51-DA4F-A43E-3F90D980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79A7-4B99-304D-A753-C0BA725B6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A4AE7-6D56-144F-8630-5298D0DB1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E555B-0142-5740-A961-743C7C3C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7B979-BCEA-744F-BAF8-85499670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099BB-7B5B-864F-A4F1-8C94E79C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654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21D5-6A50-8345-A293-D35EC77D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69B84-1513-1343-BC37-2C753517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66425-64AE-E947-ABF9-F5C5A69E3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62741-6B36-A04E-892C-36EFF819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C8511-F9A0-5143-ACD5-BEBCB7DA6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16837-BF53-5742-9259-86AF38D2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7800A-E660-C046-B375-AD314C1A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25B58-2319-DC40-BE0D-253D75CB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741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BFA5-424D-5146-81FD-9DC4BA67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CCE02-DCEE-E94A-95BB-D2BACD3E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A7BE2-C8D8-9745-B463-C82B3FD0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0F37-8A25-154C-BD29-0F12DCA0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54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F34E5-9DF5-6140-8CDC-9E9AEE72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CE78C-4329-C046-A284-C3E6CDFC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1BBC5-7AAF-124A-B632-FE58E575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6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5610-9473-D245-B577-EA006996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422F-3ACB-D846-8EE0-5D5736BD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BB527-B1C9-8247-934E-936691228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61F33-3177-4947-AD6B-6DF48597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EA1AF-0FA7-4E42-B018-16B197B5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5258-B261-BE47-896D-973F3891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948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FE14-5C91-344C-AB2C-B9CD4EB4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3F9DA-CE4A-7546-8B86-4A4A8377E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21293-140B-F744-9814-31F586E9B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BF0EB-0252-8C42-8593-012D7ABE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32C30-B65A-6245-86CE-5ECA3C0F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B9FDD-F1B6-464E-8C16-E814DFA7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26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C7EA2-B4C9-7B4C-B7F3-CA9230CD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62BE-DA8D-804D-A0D8-A270D0EC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0BB1-948B-2645-A0E4-9D4A752E0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02D8-DD2B-FD4C-9277-EE68C20E4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7FC47-3926-8043-9EE1-1E0C6D93E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transition spd="slow">
    <p:push dir="r"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.googleblog.com/2011/08/update-on-attempted-man-in-middle.html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23E96-71AB-4C43-83D2-03430850F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363781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CT with Privacy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sz="2000" b="0"/>
              <a:t>EN.601.745 </a:t>
            </a:r>
            <a:r>
              <a:rPr lang="en-US" sz="2000"/>
              <a:t>Advanced Topics in Applied Cryptography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955D3C1-F424-44D1-AB04-0E851388F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211968"/>
            <a:ext cx="7772400" cy="774300"/>
          </a:xfrm>
        </p:spPr>
        <p:txBody>
          <a:bodyPr/>
          <a:lstStyle/>
          <a:p>
            <a:r>
              <a:rPr lang="en-US"/>
              <a:t>Kandarp Khandwala, Antara </a:t>
            </a:r>
            <a:r>
              <a:rPr lang="en-US" err="1"/>
              <a:t>Sargam</a:t>
            </a:r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B5C44-DBCF-4BAE-A53E-E279CB5C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5785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>
                <a:latin typeface="+mj-lt"/>
              </a:rPr>
              <a:t>Certificate Transparency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04AEEF3-77F5-414C-B918-8574948C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4" y="1341868"/>
            <a:ext cx="8087782" cy="313709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F243ED-B0B2-4FBF-A193-CF665542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28" y="0"/>
            <a:ext cx="3391786" cy="51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820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C24BF8-E9FF-4BB8-AC09-BB7E95965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" b="27208"/>
          <a:stretch/>
        </p:blipFill>
        <p:spPr>
          <a:xfrm>
            <a:off x="5357438" y="-104048"/>
            <a:ext cx="3658642" cy="4284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71C88-1040-4D82-B17D-0BD694347FF5}"/>
              </a:ext>
            </a:extLst>
          </p:cNvPr>
          <p:cNvSpPr txBox="1"/>
          <p:nvPr/>
        </p:nvSpPr>
        <p:spPr>
          <a:xfrm>
            <a:off x="338822" y="1807533"/>
            <a:ext cx="5018616" cy="30008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100" b="1">
                <a:latin typeface="+mn-lt"/>
              </a:rPr>
              <a:t>Monitor</a:t>
            </a:r>
            <a:r>
              <a:rPr lang="en-US" sz="2100">
                <a:latin typeface="+mn-lt"/>
              </a:rPr>
              <a:t>: Watch and verify logs for suspicious certs.</a:t>
            </a:r>
          </a:p>
          <a:p>
            <a:pPr marL="285750" indent="-285750">
              <a:buChar char="•"/>
            </a:pPr>
            <a:endParaRPr lang="en-US" sz="2100">
              <a:latin typeface="+mn-lt"/>
            </a:endParaRPr>
          </a:p>
          <a:p>
            <a:pPr marL="285750" indent="-285750">
              <a:buChar char="•"/>
            </a:pPr>
            <a:r>
              <a:rPr lang="en-US" sz="2100" b="1">
                <a:latin typeface="+mn-lt"/>
              </a:rPr>
              <a:t>Certificate owners: </a:t>
            </a:r>
            <a:r>
              <a:rPr lang="en-US" sz="2100">
                <a:latin typeface="+mn-lt"/>
              </a:rPr>
              <a:t>Query monitors to verify certs for their domain.</a:t>
            </a:r>
          </a:p>
          <a:p>
            <a:pPr marL="285750" indent="-285750">
              <a:buChar char="•"/>
            </a:pPr>
            <a:endParaRPr lang="en-US" sz="2100">
              <a:latin typeface="+mn-lt"/>
            </a:endParaRPr>
          </a:p>
          <a:p>
            <a:pPr marL="285750" indent="-285750">
              <a:buChar char="•"/>
            </a:pPr>
            <a:r>
              <a:rPr lang="en-US" sz="2100" b="1">
                <a:latin typeface="+mn-lt"/>
              </a:rPr>
              <a:t>Auditors:</a:t>
            </a:r>
            <a:r>
              <a:rPr lang="en-US" sz="2100">
                <a:latin typeface="+mn-lt"/>
              </a:rPr>
              <a:t> Verify logs are behaving properly.</a:t>
            </a:r>
          </a:p>
          <a:p>
            <a:pPr marL="285750" indent="-285750">
              <a:buChar char="•"/>
            </a:pPr>
            <a:endParaRPr lang="en-US" sz="2100">
              <a:latin typeface="+mn-lt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DFBA298-403E-9D4E-8470-8B795199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5785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>
                <a:latin typeface="+mj-lt"/>
              </a:rPr>
              <a:t>Certificate Transparency</a:t>
            </a:r>
          </a:p>
        </p:txBody>
      </p:sp>
    </p:spTree>
    <p:extLst>
      <p:ext uri="{BB962C8B-B14F-4D97-AF65-F5344CB8AC3E}">
        <p14:creationId xmlns:p14="http://schemas.microsoft.com/office/powerpoint/2010/main" val="18384474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965-A2CA-4582-B586-7D9B833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Certificate Transparency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8D4DE-E344-4B37-98E5-9B12FC21A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De facto data source for monitoring the PKI</a:t>
            </a:r>
          </a:p>
          <a:p>
            <a:r>
              <a:rPr lang="en-US">
                <a:latin typeface="+mn-lt"/>
              </a:rPr>
              <a:t>Public, cryptographically verifiable ledgers of all browser-trusted certificates</a:t>
            </a:r>
          </a:p>
          <a:p>
            <a:r>
              <a:rPr lang="en-US">
                <a:latin typeface="+mn-lt"/>
              </a:rPr>
              <a:t>Logging certificates at the time of issuance</a:t>
            </a:r>
          </a:p>
          <a:p>
            <a:r>
              <a:rPr lang="en-US">
                <a:latin typeface="+mn-lt"/>
              </a:rPr>
              <a:t>Chrome will CT logging for browser trust in the future</a:t>
            </a:r>
          </a:p>
          <a:p>
            <a:endParaRPr lang="en-US">
              <a:latin typeface="+mn-lt"/>
            </a:endParaRP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Not Private</a:t>
            </a: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Incompatibility with private subdomains</a:t>
            </a:r>
          </a:p>
          <a:p>
            <a:endParaRPr lang="en-US"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113EA45-11BE-6D4E-8BAB-15810E4875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Certificate Transparency</a:t>
            </a:r>
          </a:p>
        </p:txBody>
      </p:sp>
    </p:spTree>
    <p:extLst>
      <p:ext uri="{BB962C8B-B14F-4D97-AF65-F5344CB8AC3E}">
        <p14:creationId xmlns:p14="http://schemas.microsoft.com/office/powerpoint/2010/main" val="402112104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2A92-9BA9-354A-A99C-D5456F07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Privacy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F0F4A-728F-174B-A9B2-AD35F6FC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 browser (auditor) must send the offending SCT to the verifier, thereby revealing a user's browsing history.</a:t>
            </a:r>
          </a:p>
          <a:p>
            <a:r>
              <a:rPr lang="en-US">
                <a:latin typeface="+mn-lt"/>
              </a:rPr>
              <a:t>Because domain names are publicly available in the CT log, logging certificates will reveal a servers' private domains.</a:t>
            </a:r>
          </a:p>
          <a:p>
            <a:r>
              <a:rPr lang="en-US">
                <a:latin typeface="+mn-lt"/>
              </a:rPr>
              <a:t>Short-lived certificates.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1183DB2-7142-3746-B8F1-BC2FA8845B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Concerns</a:t>
            </a:r>
          </a:p>
        </p:txBody>
      </p:sp>
    </p:spTree>
    <p:extLst>
      <p:ext uri="{BB962C8B-B14F-4D97-AF65-F5344CB8AC3E}">
        <p14:creationId xmlns:p14="http://schemas.microsoft.com/office/powerpoint/2010/main" val="315195168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1FB9-17BF-4C42-A148-8C3009DA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Threat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824E-7A6C-4451-93D1-6C20C9337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Private Sub Domain</a:t>
            </a:r>
          </a:p>
          <a:p>
            <a:r>
              <a:rPr lang="en-US">
                <a:latin typeface="+mn-lt"/>
              </a:rPr>
              <a:t>Audit a CT log without violating user privacy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AC1C3AB-DF54-9A4E-8E98-B3D52F1D5E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351517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1FB9-17BF-4C42-A148-8C3009DA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Threat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824E-7A6C-4451-93D1-6C20C9337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Private Sub Domain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n-lt"/>
              </a:rPr>
              <a:t>Audit a CT log without violating user privacy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AC1C3AB-DF54-9A4E-8E98-B3D52F1D5E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58121873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83426"/>
            <a:ext cx="6858000" cy="38576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A21D64B-C067-D243-AE49-2B09797DAF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Subdomains</a:t>
            </a:r>
          </a:p>
        </p:txBody>
      </p:sp>
    </p:spTree>
    <p:extLst>
      <p:ext uri="{BB962C8B-B14F-4D97-AF65-F5344CB8AC3E}">
        <p14:creationId xmlns:p14="http://schemas.microsoft.com/office/powerpoint/2010/main" val="33418661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47" y="85777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534566-E165-9E41-8541-6019E3AA40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Subdomains</a:t>
            </a:r>
          </a:p>
        </p:txBody>
      </p:sp>
    </p:spTree>
    <p:extLst>
      <p:ext uri="{BB962C8B-B14F-4D97-AF65-F5344CB8AC3E}">
        <p14:creationId xmlns:p14="http://schemas.microsoft.com/office/powerpoint/2010/main" val="181915399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2247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F605A-75A6-A94F-8AF5-F5D520AF96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Commitments</a:t>
            </a:r>
          </a:p>
        </p:txBody>
      </p:sp>
    </p:spTree>
    <p:extLst>
      <p:ext uri="{BB962C8B-B14F-4D97-AF65-F5344CB8AC3E}">
        <p14:creationId xmlns:p14="http://schemas.microsoft.com/office/powerpoint/2010/main" val="1352109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DCEB-A048-A046-9DC7-E4736AC6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8496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n-US">
                <a:latin typeface="+mj-lt"/>
              </a:rPr>
              <a:t>	Problems due to Certificate Mis-issuance</a:t>
            </a:r>
            <a:endParaRPr lang="en-US">
              <a:latin typeface="+mj-lt"/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DFA18-453F-F742-BC88-97C1332C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17800"/>
            <a:ext cx="8229600" cy="3725700"/>
          </a:xfrm>
        </p:spPr>
        <p:txBody>
          <a:bodyPr/>
          <a:lstStyle/>
          <a:p>
            <a:r>
              <a:rPr lang="en-US">
                <a:latin typeface="+mn-lt"/>
              </a:rPr>
              <a:t>MITM</a:t>
            </a:r>
            <a:endParaRPr lang="en-US">
              <a:latin typeface="+mn-lt"/>
              <a:hlinkClick r:id="rId2"/>
            </a:endParaRPr>
          </a:p>
          <a:p>
            <a:r>
              <a:rPr lang="en-US">
                <a:latin typeface="+mn-lt"/>
              </a:rPr>
              <a:t>Misbehavior by CAs</a:t>
            </a:r>
          </a:p>
          <a:p>
            <a:r>
              <a:rPr lang="en-US">
                <a:latin typeface="+mn-lt"/>
              </a:rPr>
              <a:t>CA can be subverted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035028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33257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187766-E86E-A144-BBED-E71D3C7BAA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Commitments</a:t>
            </a:r>
          </a:p>
        </p:txBody>
      </p:sp>
    </p:spTree>
    <p:extLst>
      <p:ext uri="{BB962C8B-B14F-4D97-AF65-F5344CB8AC3E}">
        <p14:creationId xmlns:p14="http://schemas.microsoft.com/office/powerpoint/2010/main" val="17494921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1650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A1BBA2-50BA-624C-ADC1-61B0145278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Commitments</a:t>
            </a:r>
          </a:p>
        </p:txBody>
      </p:sp>
    </p:spTree>
    <p:extLst>
      <p:ext uri="{BB962C8B-B14F-4D97-AF65-F5344CB8AC3E}">
        <p14:creationId xmlns:p14="http://schemas.microsoft.com/office/powerpoint/2010/main" val="21465218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65606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BEBA67-89DA-334C-B431-CBA6E7C55A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Commitments</a:t>
            </a:r>
          </a:p>
        </p:txBody>
      </p:sp>
    </p:spTree>
    <p:extLst>
      <p:ext uri="{BB962C8B-B14F-4D97-AF65-F5344CB8AC3E}">
        <p14:creationId xmlns:p14="http://schemas.microsoft.com/office/powerpoint/2010/main" val="93357228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7911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CEE6-BB15-864E-A645-EF7558C873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Commitments</a:t>
            </a:r>
          </a:p>
        </p:txBody>
      </p:sp>
    </p:spTree>
    <p:extLst>
      <p:ext uri="{BB962C8B-B14F-4D97-AF65-F5344CB8AC3E}">
        <p14:creationId xmlns:p14="http://schemas.microsoft.com/office/powerpoint/2010/main" val="300691158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57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7E4702-77C7-3746-9CBF-A6B513E671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292853589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57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E77710-DD41-6449-99E9-39C62C5CBB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270739163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57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0E9D2-3A61-B244-9818-AC9E9D352E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668559900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54300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DC72AB-D5E0-3A46-A821-CEE1AE52D3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343237854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11017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239ED6-185F-104D-959C-A89C507E46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428199876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1650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76C24E-166E-C04D-9F9C-272DD0D3CF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92804084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D193-3955-7748-9AA5-8B7DAE56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6"/>
            <a:ext cx="9139766" cy="1195254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>
                <a:latin typeface="+mj-lt"/>
              </a:rPr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CE53-3476-A74D-8041-2B2883ED7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ARPKI</a:t>
            </a:r>
          </a:p>
          <a:p>
            <a:r>
              <a:rPr lang="en-US">
                <a:latin typeface="+mn-lt"/>
              </a:rPr>
              <a:t>Key Pinning</a:t>
            </a:r>
            <a:endParaRPr lang="en-US">
              <a:solidFill>
                <a:schemeClr val="tx1"/>
              </a:solidFill>
              <a:latin typeface="+mn-lt"/>
            </a:endParaRPr>
          </a:p>
          <a:p>
            <a:r>
              <a:rPr lang="en-US">
                <a:latin typeface="+mn-lt"/>
              </a:rPr>
              <a:t>CAA Record</a:t>
            </a:r>
          </a:p>
          <a:p>
            <a:r>
              <a:rPr lang="en-US">
                <a:latin typeface="+mn-lt"/>
              </a:rPr>
              <a:t>DANE</a:t>
            </a:r>
          </a:p>
          <a:p>
            <a:r>
              <a:rPr lang="en-US">
                <a:latin typeface="+mn-lt"/>
              </a:rPr>
              <a:t>Perspectives</a:t>
            </a:r>
          </a:p>
          <a:p>
            <a:r>
              <a:rPr lang="en-US">
                <a:latin typeface="+mn-lt"/>
              </a:rPr>
              <a:t>Country specific restrictions</a:t>
            </a:r>
          </a:p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26003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7911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5DD23E-4B08-3A4E-8440-CBAA1A309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Private Sub Domains with Commitments</a:t>
            </a:r>
          </a:p>
        </p:txBody>
      </p:sp>
    </p:spTree>
    <p:extLst>
      <p:ext uri="{BB962C8B-B14F-4D97-AF65-F5344CB8AC3E}">
        <p14:creationId xmlns:p14="http://schemas.microsoft.com/office/powerpoint/2010/main" val="8591664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802F19-212F-DE42-BC5E-1697D33C69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Security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AC653C-4572-6748-B2ED-55DA3FDFD7C1}"/>
              </a:ext>
            </a:extLst>
          </p:cNvPr>
          <p:cNvSpPr txBox="1">
            <a:spLocks/>
          </p:cNvSpPr>
          <p:nvPr/>
        </p:nvSpPr>
        <p:spPr>
          <a:xfrm>
            <a:off x="457200" y="1625452"/>
            <a:ext cx="8229600" cy="3312950"/>
          </a:xfrm>
          <a:prstGeom prst="rect">
            <a:avLst/>
          </a:prstGeom>
        </p:spPr>
        <p:txBody>
          <a:bodyPr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/>
              <a:t>How will the Monitor check the logs?</a:t>
            </a:r>
            <a:endParaRPr lang="en-US"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r>
              <a:rPr lang="en-US">
                <a:cs typeface="Calibri"/>
              </a:rPr>
              <a:t>Knowledge about number of entries</a:t>
            </a:r>
          </a:p>
          <a:p>
            <a:pPr lvl="1">
              <a:spcBef>
                <a:spcPts val="300"/>
              </a:spcBef>
              <a:buClrTx/>
            </a:pPr>
            <a:r>
              <a:rPr lang="en-US">
                <a:cs typeface="Calibri"/>
              </a:rPr>
              <a:t>10 redacted domains. 11 in log</a:t>
            </a:r>
          </a:p>
          <a:p>
            <a:pPr marL="342900" lvl="1" indent="0">
              <a:spcBef>
                <a:spcPts val="300"/>
              </a:spcBef>
              <a:buClrTx/>
              <a:buNone/>
            </a:pPr>
            <a:endParaRPr lang="en-US">
              <a:cs typeface="Calibri"/>
            </a:endParaRPr>
          </a:p>
          <a:p>
            <a:pPr>
              <a:spcBef>
                <a:spcPts val="700"/>
              </a:spcBef>
              <a:buClrTx/>
            </a:pPr>
            <a:r>
              <a:rPr lang="en-US">
                <a:cs typeface="Calibri"/>
              </a:rPr>
              <a:t>Reuse of existing SCT by CA or site?</a:t>
            </a:r>
          </a:p>
          <a:p>
            <a:pPr lvl="1">
              <a:spcBef>
                <a:spcPts val="700"/>
              </a:spcBef>
              <a:buClrTx/>
            </a:pPr>
            <a:r>
              <a:rPr lang="en-US">
                <a:cs typeface="Calibri"/>
              </a:rPr>
              <a:t>Binding property of the commitment. </a:t>
            </a:r>
          </a:p>
          <a:p>
            <a:pPr marL="342900" lvl="1" indent="0">
              <a:buClrTx/>
              <a:buNone/>
            </a:pPr>
            <a:endParaRPr lang="en-US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pPr marL="342900" lvl="1" indent="0">
              <a:spcBef>
                <a:spcPts val="300"/>
              </a:spcBef>
              <a:buClrTx/>
              <a:buNone/>
            </a:pPr>
            <a:endParaRPr lang="en-US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endParaRPr lang="en-US">
              <a:solidFill>
                <a:schemeClr val="bg1">
                  <a:lumMod val="6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0917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1FB9-17BF-4C42-A148-8C3009DA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Threat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824E-7A6C-4451-93D1-6C20C9337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n-lt"/>
              </a:rPr>
              <a:t>Private Sub Domain</a:t>
            </a:r>
          </a:p>
          <a:p>
            <a:r>
              <a:rPr lang="en-US">
                <a:latin typeface="+mn-lt"/>
              </a:rPr>
              <a:t>Audit a CT log without violating user privacy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AC1C3AB-DF54-9A4E-8E98-B3D52F1D5E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2114666279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A58B6-5863-634B-B461-01211FD506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  <p:pic>
        <p:nvPicPr>
          <p:cNvPr id="4" name="Slide">
            <a:extLst>
              <a:ext uri="{FF2B5EF4-FFF2-40B4-BE49-F238E27FC236}">
                <a16:creationId xmlns:a16="http://schemas.microsoft.com/office/drawing/2014/main" id="{63F190F8-DF1E-9844-8EDA-2B5D982A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578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9513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179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AB0D5E-AEDD-5245-9981-FD298EC989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905950809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3C19A-1968-D640-B918-C16FB1C8EC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149472A-DE80-4E44-B744-5D9C2792F37E}"/>
              </a:ext>
            </a:extLst>
          </p:cNvPr>
          <p:cNvSpPr txBox="1">
            <a:spLocks/>
          </p:cNvSpPr>
          <p:nvPr/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ClrTx/>
            </a:pPr>
            <a:r>
              <a:rPr lang="en-US">
                <a:solidFill>
                  <a:srgbClr val="000000"/>
                </a:solidFill>
              </a:rPr>
              <a:t>GOALS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</a:rPr>
              <a:t>Auditor proves to vendor that an SCT is missing from the log</a:t>
            </a:r>
            <a:endParaRPr lang="en-US" sz="2100">
              <a:solidFill>
                <a:srgbClr val="000000"/>
              </a:solidFill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</a:rPr>
              <a:t>Auditor does not reveal domain name </a:t>
            </a:r>
            <a:endParaRPr lang="en-US" sz="2100">
              <a:solidFill>
                <a:srgbClr val="000000"/>
              </a:solidFill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</a:rPr>
              <a:t>Vendor only learns that the log is misbehaving  </a:t>
            </a:r>
            <a:endParaRPr lang="en-US" sz="21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91473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3C19A-1968-D640-B918-C16FB1C8EC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149472A-DE80-4E44-B744-5D9C2792F37E}"/>
              </a:ext>
            </a:extLst>
          </p:cNvPr>
          <p:cNvSpPr txBox="1">
            <a:spLocks/>
          </p:cNvSpPr>
          <p:nvPr/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>
                <a:solidFill>
                  <a:srgbClr val="000000"/>
                </a:solidFill>
              </a:rPr>
              <a:t>GOALS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  <a:cs typeface="Calibri"/>
              </a:rPr>
              <a:t>Auditor proves to vendor that an SCT is missing from the log</a:t>
            </a: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  <a:cs typeface="Calibri"/>
              </a:rPr>
              <a:t>Auditor does not reveal domain name </a:t>
            </a: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  <a:cs typeface="Calibri"/>
              </a:rPr>
              <a:t>Vendor only learns that the log is misbehaving  </a:t>
            </a:r>
          </a:p>
          <a:p>
            <a:pPr lvl="1">
              <a:spcBef>
                <a:spcPts val="300"/>
              </a:spcBef>
              <a:buClrTx/>
            </a:pPr>
            <a:endParaRPr lang="en-US" sz="2100">
              <a:solidFill>
                <a:srgbClr val="000000"/>
              </a:solidFill>
              <a:cs typeface="Calibri"/>
            </a:endParaRPr>
          </a:p>
          <a:p>
            <a:pPr>
              <a:spcBef>
                <a:spcPts val="700"/>
              </a:spcBef>
              <a:buClrTx/>
            </a:pPr>
            <a:r>
              <a:rPr lang="en-US">
                <a:solidFill>
                  <a:srgbClr val="000000"/>
                </a:solidFill>
                <a:cs typeface="Calibri"/>
              </a:rPr>
              <a:t>ACTIONS</a:t>
            </a: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  <a:cs typeface="Calibri"/>
              </a:rPr>
              <a:t>Vendor can investigate log</a:t>
            </a:r>
          </a:p>
          <a:p>
            <a:pPr lvl="1">
              <a:spcBef>
                <a:spcPts val="300"/>
              </a:spcBef>
              <a:buClrTx/>
            </a:pPr>
            <a:r>
              <a:rPr lang="en-US" sz="2100">
                <a:solidFill>
                  <a:srgbClr val="000000"/>
                </a:solidFill>
                <a:cs typeface="Calibri"/>
              </a:rPr>
              <a:t>Vendor can blindly revoke missing certificate by pushing revocation to all browsers</a:t>
            </a:r>
          </a:p>
          <a:p>
            <a:pPr marL="342900" lvl="1" indent="0">
              <a:buClrTx/>
              <a:buNone/>
            </a:pPr>
            <a:endParaRPr lang="en-US" sz="2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0909761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3333A38-44EF-2446-9249-F80DC75DE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5DFE8-F729-2D43-BAFB-178A79F7D537}"/>
              </a:ext>
            </a:extLst>
          </p:cNvPr>
          <p:cNvSpPr txBox="1"/>
          <p:nvPr/>
        </p:nvSpPr>
        <p:spPr>
          <a:xfrm>
            <a:off x="850604" y="1424761"/>
            <a:ext cx="7442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solidFill>
                  <a:srgbClr val="FF0000"/>
                </a:solidFill>
                <a:latin typeface="+mn-lt"/>
              </a:rPr>
              <a:t>Assumption</a:t>
            </a:r>
            <a:r>
              <a:rPr lang="en-US" sz="2100">
                <a:solidFill>
                  <a:srgbClr val="FF0000"/>
                </a:solidFill>
                <a:latin typeface="+mn-lt"/>
              </a:rPr>
              <a:t>: </a:t>
            </a:r>
            <a:r>
              <a:rPr lang="en-US" sz="2100">
                <a:solidFill>
                  <a:schemeClr val="tx1"/>
                </a:solidFill>
                <a:latin typeface="+mn-lt"/>
              </a:rPr>
              <a:t>Timestamps are in order</a:t>
            </a:r>
          </a:p>
        </p:txBody>
      </p:sp>
    </p:spTree>
    <p:extLst>
      <p:ext uri="{BB962C8B-B14F-4D97-AF65-F5344CB8AC3E}">
        <p14:creationId xmlns:p14="http://schemas.microsoft.com/office/powerpoint/2010/main" val="3672339291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79217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6867D8-A11F-3E4F-A03D-1437F9D177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4205410071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78626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A763D2-8165-584D-87C7-7637C26765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3586811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D193-3955-7748-9AA5-8B7DAE56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5"/>
            <a:ext cx="9139766" cy="1143149"/>
          </a:xfrm>
        </p:spPr>
        <p:txBody>
          <a:bodyPr/>
          <a:lstStyle/>
          <a:p>
            <a:pPr algn="ctr"/>
            <a:r>
              <a:rPr lang="en-US"/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CE53-3476-A74D-8041-2B2883ED7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ARPKI</a:t>
            </a:r>
          </a:p>
          <a:p>
            <a:r>
              <a:rPr lang="en-US">
                <a:solidFill>
                  <a:srgbClr val="BFBFBF"/>
                </a:solidFill>
                <a:latin typeface="+mn-lt"/>
              </a:rPr>
              <a:t>Key Pinning</a:t>
            </a:r>
          </a:p>
          <a:p>
            <a:r>
              <a:rPr lang="en-US">
                <a:solidFill>
                  <a:srgbClr val="BFBFBF"/>
                </a:solidFill>
                <a:latin typeface="+mn-lt"/>
              </a:rPr>
              <a:t>CAA Record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DANE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Perspectives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Country specific restrictions</a:t>
            </a:r>
          </a:p>
          <a:p>
            <a:endParaRPr lang="en-US">
              <a:solidFill>
                <a:srgbClr val="BFBFBF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FCE2A-7759-0940-8DCD-0B67415A02EC}"/>
              </a:ext>
            </a:extLst>
          </p:cNvPr>
          <p:cNvSpPr txBox="1">
            <a:spLocks/>
          </p:cNvSpPr>
          <p:nvPr/>
        </p:nvSpPr>
        <p:spPr>
          <a:xfrm>
            <a:off x="2117" y="4896"/>
            <a:ext cx="9139766" cy="1195254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131284595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1650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9D95E7-CA3F-7D45-A8DC-67D3630725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3582522628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0237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BA1C39-9E96-CE4F-A7A6-E30340C72E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771572062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03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6C8A0A-8583-C54E-9A95-1D942D494A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40512553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97" y="29863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A3C5CA-D013-F14B-9B86-BB139E5B18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Additively Homomorphic Commitments</a:t>
            </a:r>
          </a:p>
        </p:txBody>
      </p:sp>
    </p:spTree>
    <p:extLst>
      <p:ext uri="{BB962C8B-B14F-4D97-AF65-F5344CB8AC3E}">
        <p14:creationId xmlns:p14="http://schemas.microsoft.com/office/powerpoint/2010/main" val="1655982793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33" y="277370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901CA5-C05D-CC49-9206-2EC10A7AFD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Additively Homomorphic Commitments</a:t>
            </a:r>
          </a:p>
        </p:txBody>
      </p:sp>
    </p:spTree>
    <p:extLst>
      <p:ext uri="{BB962C8B-B14F-4D97-AF65-F5344CB8AC3E}">
        <p14:creationId xmlns:p14="http://schemas.microsoft.com/office/powerpoint/2010/main" val="406790825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6738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C4DF11-3A48-DD40-93AB-66639B71C2D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Additively Homomorphic Commitments</a:t>
            </a:r>
          </a:p>
        </p:txBody>
      </p:sp>
    </p:spTree>
    <p:extLst>
      <p:ext uri="{BB962C8B-B14F-4D97-AF65-F5344CB8AC3E}">
        <p14:creationId xmlns:p14="http://schemas.microsoft.com/office/powerpoint/2010/main" val="4057731729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73063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C36769-CE1E-324E-A9E0-CD8F984E02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2650499149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179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35D9D4-E66C-4C4A-B47E-1F2C372D95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2196211757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4378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13D1D3-3068-174F-8A0F-D52B006A2C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3127219737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7306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465EDD-596C-6D48-A81B-66705A8445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64879313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B1E1-CF24-44B1-93AB-E1FD10C1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5"/>
            <a:ext cx="9139766" cy="1100816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>
                <a:latin typeface="+mj-lt"/>
              </a:rPr>
              <a:t>ARPKI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E6D22-1129-4BAB-99B1-FF921C8C5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Certificate issuance, update, revocation, and validation, are transparent and accountable</a:t>
            </a:r>
          </a:p>
          <a:p>
            <a:r>
              <a:rPr lang="en-US">
                <a:latin typeface="+mn-lt"/>
              </a:rPr>
              <a:t>Resilience against impersonation attacks that involve n − 1 compromised entities</a:t>
            </a:r>
          </a:p>
          <a:p>
            <a:r>
              <a:rPr lang="en-US">
                <a:latin typeface="+mn-lt"/>
              </a:rPr>
              <a:t>Detect domain compromise and take action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pPr marL="38100" indent="0">
              <a:buNone/>
            </a:pPr>
            <a:endParaRPr lang="en-US">
              <a:latin typeface="+mn-lt"/>
            </a:endParaRPr>
          </a:p>
          <a:p>
            <a:pPr marL="38100" indent="0">
              <a:buNone/>
            </a:pPr>
            <a:endParaRPr lang="en-US">
              <a:latin typeface="+mn-lt"/>
            </a:endParaRPr>
          </a:p>
          <a:p>
            <a:pPr marL="38100" indent="0">
              <a:buNone/>
            </a:pPr>
            <a:endParaRPr lang="en-US" sz="800">
              <a:latin typeface="+mn-lt"/>
            </a:endParaRPr>
          </a:p>
          <a:p>
            <a:pPr marL="38100" indent="0">
              <a:buNone/>
            </a:pPr>
            <a:r>
              <a:rPr lang="en-US" sz="800">
                <a:latin typeface="+mn-lt"/>
              </a:rPr>
              <a:t>https://</a:t>
            </a:r>
            <a:r>
              <a:rPr lang="en-US" sz="800" err="1">
                <a:latin typeface="+mn-lt"/>
              </a:rPr>
              <a:t>www.scion-architecture.net</a:t>
            </a:r>
            <a:r>
              <a:rPr lang="en-US" sz="800">
                <a:latin typeface="+mn-lt"/>
              </a:rPr>
              <a:t>/pdf/2014-ARPKI.pdf</a:t>
            </a:r>
          </a:p>
        </p:txBody>
      </p:sp>
    </p:spTree>
    <p:extLst>
      <p:ext uri="{BB962C8B-B14F-4D97-AF65-F5344CB8AC3E}">
        <p14:creationId xmlns:p14="http://schemas.microsoft.com/office/powerpoint/2010/main" val="4210518248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432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C90EBD-C61F-AE43-958C-BD48126ABAC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1898450652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340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D43687-054D-0C4A-8432-DFEB6FC5D4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3453825612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265838"/>
            <a:ext cx="8255000" cy="46407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ABA76E-DAEF-9140-810B-1B1F04DAA1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Performance Numbers </a:t>
            </a:r>
          </a:p>
        </p:txBody>
      </p:sp>
    </p:spTree>
    <p:extLst>
      <p:ext uri="{BB962C8B-B14F-4D97-AF65-F5344CB8AC3E}">
        <p14:creationId xmlns:p14="http://schemas.microsoft.com/office/powerpoint/2010/main" val="3568695643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AE13-ADA3-FF49-8CEF-25840046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Zero Knowledge proofs of exclusion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19E35-52C1-EF43-81EB-D6B16F8B4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+mn-lt"/>
              </a:rPr>
              <a:t>Log: </a:t>
            </a:r>
            <a:r>
              <a:rPr lang="en-US">
                <a:latin typeface="+mn-lt"/>
              </a:rPr>
              <a:t>The entity managing a CT log and issuing SCTs that must be inserted into the log.</a:t>
            </a:r>
          </a:p>
          <a:p>
            <a:endParaRPr lang="en-US">
              <a:latin typeface="+mn-lt"/>
            </a:endParaRPr>
          </a:p>
          <a:p>
            <a:r>
              <a:rPr lang="en-US" b="1">
                <a:latin typeface="+mn-lt"/>
              </a:rPr>
              <a:t>Prover: </a:t>
            </a:r>
            <a:r>
              <a:rPr lang="en-US">
                <a:latin typeface="+mn-lt"/>
              </a:rPr>
              <a:t>The auditor, mostly a web browser, that obtained a certificate and SCT while visiting a site, but observed that the certificate data is missing from the log.</a:t>
            </a:r>
          </a:p>
          <a:p>
            <a:endParaRPr lang="en-US">
              <a:latin typeface="+mn-lt"/>
            </a:endParaRPr>
          </a:p>
          <a:p>
            <a:r>
              <a:rPr lang="en-US" b="1">
                <a:latin typeface="+mn-lt"/>
              </a:rPr>
              <a:t>Verifier: </a:t>
            </a:r>
            <a:r>
              <a:rPr lang="en-US">
                <a:latin typeface="+mn-lt"/>
              </a:rPr>
              <a:t>An authority, such as a vendor like Google, that wants to learn that a log is misbehaving without learning the prover's browsing behavior. 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B1C88B-929B-0F4B-9FFC-959D8CBD70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Zero Knowledge Proofs of Exclusion</a:t>
            </a:r>
          </a:p>
        </p:txBody>
      </p:sp>
    </p:spTree>
    <p:extLst>
      <p:ext uri="{BB962C8B-B14F-4D97-AF65-F5344CB8AC3E}">
        <p14:creationId xmlns:p14="http://schemas.microsoft.com/office/powerpoint/2010/main" val="3495950975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86CE-2F8E-4BFC-AEB1-7E57C3BB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E257-1FC6-432C-B4C5-F12C34A9E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Additional Signatures: </a:t>
            </a:r>
          </a:p>
          <a:p>
            <a:pPr marL="38100" indent="0">
              <a:buNone/>
            </a:pPr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Signature schemes with efficient proofs of knowledge of signature.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Near collision-resistant hash functions</a:t>
            </a:r>
          </a:p>
          <a:p>
            <a:endParaRPr lang="en-US">
              <a:latin typeface="+mn-lt"/>
            </a:endParaRPr>
          </a:p>
        </p:txBody>
      </p:sp>
      <p:pic>
        <p:nvPicPr>
          <p:cNvPr id="4" name="Picture 4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46D2F8E4-F64A-46A2-B36A-1C4FA37A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6" y="1796381"/>
            <a:ext cx="4531783" cy="46065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56CEA85-5950-464A-835E-B4B9AD2679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3137076245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D4AA9C-CA1D-4608-B36F-619E3944E058}"/>
              </a:ext>
            </a:extLst>
          </p:cNvPr>
          <p:cNvCxnSpPr/>
          <p:nvPr/>
        </p:nvCxnSpPr>
        <p:spPr>
          <a:xfrm>
            <a:off x="1871429" y="1656366"/>
            <a:ext cx="35983" cy="32744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AA4508-90D6-4720-BB22-1E4E3798F039}"/>
              </a:ext>
            </a:extLst>
          </p:cNvPr>
          <p:cNvCxnSpPr/>
          <p:nvPr/>
        </p:nvCxnSpPr>
        <p:spPr>
          <a:xfrm>
            <a:off x="5215761" y="1656366"/>
            <a:ext cx="35983" cy="32744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59C468-1701-43CF-838D-8AC154085A41}"/>
              </a:ext>
            </a:extLst>
          </p:cNvPr>
          <p:cNvSpPr txBox="1"/>
          <p:nvPr/>
        </p:nvSpPr>
        <p:spPr>
          <a:xfrm>
            <a:off x="1016100" y="1503786"/>
            <a:ext cx="14837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Prover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46C3B-4EFD-451A-AB75-66A4CADF19B3}"/>
              </a:ext>
            </a:extLst>
          </p:cNvPr>
          <p:cNvSpPr txBox="1"/>
          <p:nvPr/>
        </p:nvSpPr>
        <p:spPr>
          <a:xfrm>
            <a:off x="4364565" y="1492576"/>
            <a:ext cx="16107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Verifier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82C5097-256F-4027-819E-80DAE43CC652}"/>
              </a:ext>
            </a:extLst>
          </p:cNvPr>
          <p:cNvSpPr/>
          <p:nvPr/>
        </p:nvSpPr>
        <p:spPr>
          <a:xfrm>
            <a:off x="2188379" y="1987470"/>
            <a:ext cx="2544741" cy="188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5DD20B2-EFAE-4019-A997-D085F3684103}"/>
              </a:ext>
            </a:extLst>
          </p:cNvPr>
          <p:cNvSpPr/>
          <p:nvPr/>
        </p:nvSpPr>
        <p:spPr>
          <a:xfrm>
            <a:off x="2188378" y="3172803"/>
            <a:ext cx="2544741" cy="188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3068F3-BC70-4B82-BE80-2C3992A91F3C}"/>
              </a:ext>
            </a:extLst>
          </p:cNvPr>
          <p:cNvSpPr/>
          <p:nvPr/>
        </p:nvSpPr>
        <p:spPr>
          <a:xfrm>
            <a:off x="2188379" y="4463970"/>
            <a:ext cx="2544741" cy="188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0DDBC-74BC-43D6-8D7E-C0FA407875E2}"/>
              </a:ext>
            </a:extLst>
          </p:cNvPr>
          <p:cNvSpPr txBox="1"/>
          <p:nvPr/>
        </p:nvSpPr>
        <p:spPr>
          <a:xfrm>
            <a:off x="2015066" y="168368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+mn-lt"/>
              </a:rPr>
              <a:t>Send Commitments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E6B8CB-CE00-4366-899A-A413FCB7C224}"/>
              </a:ext>
            </a:extLst>
          </p:cNvPr>
          <p:cNvSpPr txBox="1"/>
          <p:nvPr/>
        </p:nvSpPr>
        <p:spPr>
          <a:xfrm>
            <a:off x="2142066" y="2943102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+mn-lt"/>
              </a:rPr>
              <a:t>Proves in zero-knowledge</a:t>
            </a:r>
          </a:p>
        </p:txBody>
      </p:sp>
      <p:pic>
        <p:nvPicPr>
          <p:cNvPr id="17" name="Picture 17" descr="A close up of a clock&#10;&#10;Description generated with high confidence">
            <a:extLst>
              <a:ext uri="{FF2B5EF4-FFF2-40B4-BE49-F238E27FC236}">
                <a16:creationId xmlns:a16="http://schemas.microsoft.com/office/drawing/2014/main" id="{08FBB1BA-D20E-44DC-8343-8491F8E9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568" y="3729242"/>
            <a:ext cx="3177116" cy="377171"/>
          </a:xfrm>
          <a:prstGeom prst="rect">
            <a:avLst/>
          </a:prstGeom>
        </p:spPr>
      </p:pic>
      <p:pic>
        <p:nvPicPr>
          <p:cNvPr id="19" name="Picture 19" descr="A close up of a clock&#10;&#10;Description generated with high confidence">
            <a:extLst>
              <a:ext uri="{FF2B5EF4-FFF2-40B4-BE49-F238E27FC236}">
                <a16:creationId xmlns:a16="http://schemas.microsoft.com/office/drawing/2014/main" id="{4A170BA3-12FA-4FAD-83C8-6E78904A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68" y="2362833"/>
            <a:ext cx="3177116" cy="358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E66FCB-AE94-428E-8F4A-2B633BACE887}"/>
              </a:ext>
            </a:extLst>
          </p:cNvPr>
          <p:cNvSpPr txBox="1"/>
          <p:nvPr/>
        </p:nvSpPr>
        <p:spPr>
          <a:xfrm>
            <a:off x="2110316" y="41601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+mn-lt"/>
              </a:rPr>
              <a:t>Proves in zero-knowledge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1AB2328A-DC87-894E-AE2C-31547DC3E1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n-lt"/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217817299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8A7E-05D9-4AEB-BBD0-54C33A6A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60966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+mj-lt"/>
              </a:rPr>
              <a:t>Verified commitments to the Index and Timestamp of a Log entry</a:t>
            </a:r>
            <a:endParaRPr lang="en-US">
              <a:latin typeface="+mj-lt"/>
            </a:endParaRP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4A65B56-69C4-4757-A38D-646DC137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360967"/>
            <a:ext cx="6616700" cy="35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32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559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40953B-C8C6-0042-B759-893182D783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626262294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04961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30892C-B4C5-554D-87E0-C177BA6C9E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950443045"/>
      </p:ext>
    </p:extLst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62431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37273-0DBC-CE40-9003-DDFCCEA5CD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79872612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D193-3955-7748-9AA5-8B7DAE56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5"/>
            <a:ext cx="9139766" cy="1058483"/>
          </a:xfrm>
        </p:spPr>
        <p:txBody>
          <a:bodyPr/>
          <a:lstStyle/>
          <a:p>
            <a:pPr algn="ctr"/>
            <a:r>
              <a:rPr lang="en-US"/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CE53-3476-A74D-8041-2B2883ED7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BFBFBF"/>
                </a:solidFill>
                <a:latin typeface="+mn-lt"/>
              </a:rPr>
              <a:t>ARPKI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Key Pinning</a:t>
            </a:r>
          </a:p>
          <a:p>
            <a:r>
              <a:rPr lang="en-US">
                <a:solidFill>
                  <a:srgbClr val="BFBFBF"/>
                </a:solidFill>
                <a:latin typeface="+mn-lt"/>
              </a:rPr>
              <a:t>CAA Record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DANE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Perspectives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Country specific restrictions</a:t>
            </a:r>
          </a:p>
          <a:p>
            <a:endParaRPr lang="en-US">
              <a:solidFill>
                <a:srgbClr val="BFBFBF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FD18B7-1F48-F242-A023-B4BF8B2272DE}"/>
              </a:ext>
            </a:extLst>
          </p:cNvPr>
          <p:cNvSpPr txBox="1">
            <a:spLocks/>
          </p:cNvSpPr>
          <p:nvPr/>
        </p:nvSpPr>
        <p:spPr>
          <a:xfrm>
            <a:off x="2117" y="4896"/>
            <a:ext cx="9139766" cy="1195254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353958406"/>
      </p:ext>
    </p:extLst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26226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F6C4F2-E285-7146-96DB-751DDB44C8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3304476949"/>
      </p:ext>
    </p:extLst>
  </p:cSld>
  <p:clrMapOvr>
    <a:masterClrMapping/>
  </p:clrMapOvr>
  <p:transition spd="slow">
    <p:cover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457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0ECC81-46DE-2C40-AEC5-33123F8BA1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2991546593"/>
      </p:ext>
    </p:extLst>
  </p:cSld>
  <p:clrMapOvr>
    <a:masterClrMapping/>
  </p:clrMapOvr>
  <p:transition spd="slow">
    <p:cov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685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6D6E6D-65AC-4C4E-8FB2-7BB1764F4A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4278371027"/>
      </p:ext>
    </p:extLst>
  </p:cSld>
  <p:clrMapOvr>
    <a:masterClrMapping/>
  </p:clrMapOvr>
  <p:transition spd="slow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47491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6EDCD-80E1-6947-B7AC-E78EC61E184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2088814742"/>
      </p:ext>
    </p:extLst>
  </p:cSld>
  <p:clrMapOvr>
    <a:masterClrMapping/>
  </p:clrMapOvr>
  <p:transition spd="slow">
    <p:cove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04961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21F407-AA0D-0A47-9009-6BB49CAB8A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455337404"/>
      </p:ext>
    </p:extLst>
  </p:cSld>
  <p:clrMapOvr>
    <a:masterClrMapping/>
  </p:clrMapOvr>
  <p:transition spd="slow">
    <p:cove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038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E81680-195F-4649-BCAF-0952EAEE92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923117637"/>
      </p:ext>
    </p:extLst>
  </p:cSld>
  <p:clrMapOvr>
    <a:masterClrMapping/>
  </p:clrMapOvr>
  <p:transition spd="slow">
    <p:cove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57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519DF6-6787-9346-82F6-397C797E8D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499862231"/>
      </p:ext>
    </p:extLst>
  </p:cSld>
  <p:clrMapOvr>
    <a:masterClrMapping/>
  </p:clrMapOvr>
  <p:transition spd="slow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038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EF27A7-92F8-194C-9D68-FC16EAD404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627199111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94059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978813-0C13-734B-A551-18FF0CB0D9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2952327777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57854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D99527-704D-CE41-8E44-E5CC5207EC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346465305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8BB1-DD69-45A2-AFFF-1AC8FD79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5"/>
            <a:ext cx="9108016" cy="1058483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/>
            <a:r>
              <a:rPr lang="en-US">
                <a:latin typeface="+mj-lt"/>
              </a:rPr>
              <a:t>Key Pinning (HPKP)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7EA6B-90FF-4437-AF78-092E88D46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Associate a specific cryptographic public key with a certain web server.</a:t>
            </a:r>
          </a:p>
          <a:p>
            <a:r>
              <a:rPr lang="en-US">
                <a:latin typeface="+mn-lt"/>
              </a:rPr>
              <a:t>Public key is wrapped into a X.509 certificate.</a:t>
            </a:r>
          </a:p>
          <a:p>
            <a:r>
              <a:rPr lang="en-US">
                <a:latin typeface="+mn-lt"/>
              </a:rPr>
              <a:t>Circumvent MITM by telling the client which public key belongs to a certain web server.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Only requires configuring an HTTP header</a:t>
            </a: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But Trust on First Use (TOFU)</a:t>
            </a: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Non web-browser HTTP clients</a:t>
            </a: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Misconfiguration lead to </a:t>
            </a:r>
            <a:r>
              <a:rPr lang="en-US" err="1">
                <a:solidFill>
                  <a:srgbClr val="C00000"/>
                </a:solidFill>
                <a:latin typeface="+mn-lt"/>
              </a:rPr>
              <a:t>DoS</a:t>
            </a:r>
            <a:endParaRPr lang="en-US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448071"/>
      </p:ext>
    </p:extLst>
  </p:cSld>
  <p:clrMapOvr>
    <a:masterClrMapping/>
  </p:clrMapOvr>
  <p:transition spd="slow">
    <p:cove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0385"/>
            <a:ext cx="6858000" cy="3857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4BEEF5-436A-8C47-B7E4-0B3D10FA68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Privacy Preserving Proof of Log Exclusions  </a:t>
            </a:r>
          </a:p>
        </p:txBody>
      </p:sp>
    </p:spTree>
    <p:extLst>
      <p:ext uri="{BB962C8B-B14F-4D97-AF65-F5344CB8AC3E}">
        <p14:creationId xmlns:p14="http://schemas.microsoft.com/office/powerpoint/2010/main" val="1238990262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5A27-C3CC-E844-AE99-0E257356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Proof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8B7AD5-A722-4AFA-916D-16C388F1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49" y="1063378"/>
            <a:ext cx="5692595" cy="408012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BE8893E-84F8-3645-B7BF-553B26EDC8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Security Proof</a:t>
            </a:r>
          </a:p>
        </p:txBody>
      </p:sp>
    </p:spTree>
    <p:extLst>
      <p:ext uri="{BB962C8B-B14F-4D97-AF65-F5344CB8AC3E}">
        <p14:creationId xmlns:p14="http://schemas.microsoft.com/office/powerpoint/2010/main" val="4099558273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33F7-FD53-D440-A93F-C68A3351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FD2D3-84B5-634C-AE10-3DE3962D8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Hybrid 0</a:t>
            </a:r>
          </a:p>
          <a:p>
            <a:pPr lvl="1"/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Hybrid 1</a:t>
            </a:r>
          </a:p>
          <a:p>
            <a:pPr lvl="1"/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Hybrid 2</a:t>
            </a:r>
          </a:p>
          <a:p>
            <a:pPr lvl="1"/>
            <a:endParaRPr lang="en-US"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456FFF2-1DF9-584E-AE73-1BB2ECE6B2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Hybrids</a:t>
            </a:r>
          </a:p>
        </p:txBody>
      </p:sp>
    </p:spTree>
    <p:extLst>
      <p:ext uri="{BB962C8B-B14F-4D97-AF65-F5344CB8AC3E}">
        <p14:creationId xmlns:p14="http://schemas.microsoft.com/office/powerpoint/2010/main" val="1624462478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B698-B3BC-4534-A5E1-856683A1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A6A1-F681-4DC7-A3CF-859B013E5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Key distribution</a:t>
            </a:r>
          </a:p>
          <a:p>
            <a:r>
              <a:rPr lang="en-US">
                <a:latin typeface="+mn-lt"/>
              </a:rPr>
              <a:t>Obtaining entries around timestamp</a:t>
            </a:r>
          </a:p>
          <a:p>
            <a:r>
              <a:rPr lang="en-US">
                <a:latin typeface="+mn-lt"/>
              </a:rPr>
              <a:t>Adding signatures in SCT</a:t>
            </a:r>
          </a:p>
          <a:p>
            <a:r>
              <a:rPr lang="en-US">
                <a:latin typeface="+mn-lt"/>
              </a:rPr>
              <a:t>Uniqueness of timestamps</a:t>
            </a:r>
          </a:p>
          <a:p>
            <a:r>
              <a:rPr lang="en-US">
                <a:latin typeface="+mn-lt"/>
              </a:rPr>
              <a:t>DOS</a:t>
            </a:r>
            <a:br>
              <a:rPr lang="en-US">
                <a:latin typeface="+mn-lt"/>
              </a:rPr>
            </a:br>
            <a:endParaRPr lang="en-US"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22F121E-5184-F741-BA84-0699114EC5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131775724"/>
      </p:ext>
    </p:extLst>
  </p:cSld>
  <p:clrMapOvr>
    <a:masterClrMapping/>
  </p:clrMapOvr>
  <p:transition spd="slow">
    <p:cover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67F7-347F-5C46-9B50-C3D88CC7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BBE35-303D-1546-B55D-FADF97255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Complete domains hiding</a:t>
            </a:r>
          </a:p>
          <a:p>
            <a:r>
              <a:rPr lang="en-US">
                <a:latin typeface="Calibri"/>
                <a:cs typeface="Calibri"/>
              </a:rPr>
              <a:t>Reduce number of extra signatures </a:t>
            </a:r>
          </a:p>
          <a:p>
            <a:r>
              <a:rPr lang="en-US">
                <a:latin typeface="Calibri"/>
                <a:cs typeface="Calibri"/>
              </a:rPr>
              <a:t>Modifications to CA and logs</a:t>
            </a:r>
          </a:p>
          <a:p>
            <a:r>
              <a:rPr lang="en-US">
                <a:latin typeface="Calibri"/>
                <a:cs typeface="Calibri"/>
              </a:rPr>
              <a:t>Better web of trust</a:t>
            </a:r>
          </a:p>
          <a:p>
            <a:r>
              <a:rPr lang="en-US">
                <a:latin typeface="Calibri"/>
                <a:cs typeface="Calibri"/>
              </a:rPr>
              <a:t>Blockchains 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AF6679B-6921-9D4D-843C-0EB9F377E5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05785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86776491"/>
      </p:ext>
    </p:extLst>
  </p:cSld>
  <p:clrMapOvr>
    <a:masterClrMapping/>
  </p:clrMapOvr>
  <p:transition spd="slow">
    <p:cover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7C9D3-DCB6-DF42-BE3B-A258ACBB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/>
          <a:p>
            <a:pPr marL="38100" indent="0" algn="ctr">
              <a:buNone/>
            </a:pPr>
            <a:endParaRPr lang="en-US" sz="4000">
              <a:latin typeface="+mj-lt"/>
            </a:endParaRPr>
          </a:p>
          <a:p>
            <a:pPr marL="38100" indent="0" algn="ctr">
              <a:buNone/>
            </a:pPr>
            <a:endParaRPr lang="en-US" sz="4000">
              <a:latin typeface="+mj-lt"/>
            </a:endParaRPr>
          </a:p>
          <a:p>
            <a:pPr marL="38100" indent="0" algn="ctr">
              <a:buNone/>
            </a:pPr>
            <a:endParaRPr lang="en-US" sz="4000">
              <a:latin typeface="+mj-lt"/>
            </a:endParaRPr>
          </a:p>
          <a:p>
            <a:pPr marL="38100" indent="0" algn="ctr">
              <a:buNone/>
            </a:pPr>
            <a:r>
              <a:rPr lang="en-US" sz="4000">
                <a:latin typeface="+mj-lt"/>
              </a:rPr>
              <a:t>Thank you</a:t>
            </a:r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1302604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D193-3955-7748-9AA5-8B7DAE56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4895"/>
            <a:ext cx="9139766" cy="1069066"/>
          </a:xfrm>
        </p:spPr>
        <p:txBody>
          <a:bodyPr/>
          <a:lstStyle/>
          <a:p>
            <a:pPr algn="ctr"/>
            <a:r>
              <a:rPr lang="en-US"/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CE53-3476-A74D-8041-2B2883ED7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BFBFBF"/>
                </a:solidFill>
                <a:latin typeface="+mn-lt"/>
              </a:rPr>
              <a:t>ARPKI</a:t>
            </a:r>
          </a:p>
          <a:p>
            <a:r>
              <a:rPr lang="en-US">
                <a:solidFill>
                  <a:srgbClr val="BFBFBF"/>
                </a:solidFill>
                <a:latin typeface="+mn-lt"/>
              </a:rPr>
              <a:t>Key Pinning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CAA Record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DANE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Perspectives</a:t>
            </a:r>
          </a:p>
          <a:p>
            <a:r>
              <a:rPr lang="en-US" strike="sngStrike">
                <a:solidFill>
                  <a:srgbClr val="BFBFBF"/>
                </a:solidFill>
                <a:latin typeface="+mn-lt"/>
              </a:rPr>
              <a:t>Country specific restrictions</a:t>
            </a:r>
          </a:p>
          <a:p>
            <a:endParaRPr lang="en-US">
              <a:solidFill>
                <a:srgbClr val="BFBFBF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03B666-2721-C24B-894A-1EB00E55F89A}"/>
              </a:ext>
            </a:extLst>
          </p:cNvPr>
          <p:cNvSpPr txBox="1">
            <a:spLocks/>
          </p:cNvSpPr>
          <p:nvPr/>
        </p:nvSpPr>
        <p:spPr>
          <a:xfrm>
            <a:off x="2117" y="4896"/>
            <a:ext cx="9139766" cy="1195254"/>
          </a:xfrm>
          <a:prstGeom prst="rect">
            <a:avLst/>
          </a:prstGeom>
          <a:solidFill>
            <a:schemeClr val="accent2"/>
          </a:solidFill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 sz="3300" kern="12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>
              <a:buClrTx/>
            </a:pPr>
            <a:r>
              <a:rPr lang="en-US">
                <a:latin typeface="+mj-lt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69565201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BC11-D159-415D-B23A-CF1664FE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515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>
                <a:latin typeface="+mj-lt"/>
              </a:rPr>
              <a:t>CAA Record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854C-B8E1-47B0-AA4E-B7C298CD1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Allow domain owners to declare which certificate authorities are allowed to issue a certificate for a domain.</a:t>
            </a:r>
          </a:p>
          <a:p>
            <a:r>
              <a:rPr lang="en-US">
                <a:latin typeface="+mn-lt"/>
              </a:rPr>
              <a:t>Domain owners are in control of the configuration.</a:t>
            </a:r>
          </a:p>
          <a:p>
            <a:endParaRPr lang="en-US">
              <a:latin typeface="+mn-lt"/>
            </a:endParaRPr>
          </a:p>
          <a:p>
            <a:r>
              <a:rPr lang="en-US">
                <a:solidFill>
                  <a:srgbClr val="C00000"/>
                </a:solidFill>
                <a:latin typeface="+mn-lt"/>
              </a:rPr>
              <a:t>Limited support from DNS providers</a:t>
            </a:r>
          </a:p>
          <a:p>
            <a:endParaRPr lang="en-US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41181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CT with Privacy EN.601.745 Advanced Topics in Applied Cryptography   </vt:lpstr>
      <vt:lpstr> Problems due to Certificate Mis-issuance</vt:lpstr>
      <vt:lpstr>Solutions</vt:lpstr>
      <vt:lpstr>Solutions</vt:lpstr>
      <vt:lpstr>ARPKI</vt:lpstr>
      <vt:lpstr>Solutions</vt:lpstr>
      <vt:lpstr>Key Pinning (HPKP)</vt:lpstr>
      <vt:lpstr>Solutions</vt:lpstr>
      <vt:lpstr>CAA Record</vt:lpstr>
      <vt:lpstr>Certificate Transparency</vt:lpstr>
      <vt:lpstr>PowerPoint Presentation</vt:lpstr>
      <vt:lpstr>Certificate Transparency</vt:lpstr>
      <vt:lpstr>Certificate Transparency</vt:lpstr>
      <vt:lpstr>Privacy concerns</vt:lpstr>
      <vt:lpstr>Threat Model</vt:lpstr>
      <vt:lpstr>Threat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 Knowledge proofs of exclusion</vt:lpstr>
      <vt:lpstr>Preliminaries</vt:lpstr>
      <vt:lpstr>PowerPoint Presentation</vt:lpstr>
      <vt:lpstr>Verified commitments to the Index and Timestamp of a Log 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Proof</vt:lpstr>
      <vt:lpstr>Hybrid</vt:lpstr>
      <vt:lpstr>Practical Considerations</vt:lpstr>
      <vt:lpstr>OPEN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 with Privacy EN.601.745 Advanced Topics in Applied Cryptography   </dc:title>
  <cp:revision>2</cp:revision>
  <dcterms:modified xsi:type="dcterms:W3CDTF">2018-04-16T17:35:02Z</dcterms:modified>
</cp:coreProperties>
</file>